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3" r:id="rId30"/>
    <p:sldId id="287" r:id="rId31"/>
    <p:sldId id="288" r:id="rId32"/>
    <p:sldId id="295" r:id="rId33"/>
    <p:sldId id="296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B1BC"/>
    <a:srgbClr val="99D296"/>
    <a:srgbClr val="F7C9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9531C-7615-4A5D-B0BB-C2B5E6DFB8D6}" type="datetimeFigureOut">
              <a:rPr lang="ru-RU" smtClean="0"/>
              <a:pPr/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F7E4A-5BAE-45C6-9725-D732576E7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.MICROSOF-7EFD16\Рабочий стол\Новая папка\0_dac0_299b2337_L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15370" cy="2600343"/>
          </a:xfrm>
          <a:noFill/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Пища </a:t>
            </a:r>
            <a:b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современного человека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472" y="3571876"/>
            <a:ext cx="4000528" cy="199548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Выполнила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Козина Лариса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10а класс МБОУ  СОШ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№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26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г.Балаково Саратовской области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Admin.MICROSOF-7EFD16\Рабочий стол\Новая папка\0_dac0_299b2337_L.jpe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428597" y="2714620"/>
            <a:ext cx="4696922" cy="35226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2" descr="C:\Documents and Settings\Admin.MICROSOF-7EFD16\Рабочий стол\Новая папка\0_dac0_299b2337_L.jpe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57158" y="4857760"/>
            <a:ext cx="2311382" cy="1733536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.MICROSOF-7EFD16\Рабочий стол\Новая папка\0_dac0_299b2337_L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Какова потребность человека в витаминах?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501122" cy="50803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33707"/>
                <a:gridCol w="1416854"/>
                <a:gridCol w="4250561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Витамин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Суточная потребность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Функции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Аскорбиновая кислота</a:t>
                      </a:r>
                      <a:endParaRPr lang="ru-RU" sz="11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(витамин 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50 - 100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Участвуют в окислительно-восстановительных реакциях, повышают сопротивляемость организма к экстремальным воздействиям.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Тиамин (витамин В</a:t>
                      </a:r>
                      <a:r>
                        <a:rPr lang="ru-RU" sz="1400" baseline="-25000"/>
                        <a:t>1</a:t>
                      </a:r>
                      <a:r>
                        <a:rPr lang="ru-RU" sz="1400"/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1,4 - 2,4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Необходим для нормальной деятельности центральной и периферической нервной системы.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Рибофлавин</a:t>
                      </a:r>
                      <a:endParaRPr lang="ru-RU" sz="11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(витамин В</a:t>
                      </a:r>
                      <a:r>
                        <a:rPr lang="ru-RU" sz="1400" baseline="-25000"/>
                        <a:t>2</a:t>
                      </a:r>
                      <a:r>
                        <a:rPr lang="ru-RU" sz="1400"/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1,5 – 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Участвует в окислительно-восстановительных реакциях.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Пиридоксин</a:t>
                      </a:r>
                      <a:endParaRPr lang="ru-RU" sz="11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(витамин В</a:t>
                      </a:r>
                      <a:r>
                        <a:rPr lang="ru-RU" sz="1400" baseline="-25000"/>
                        <a:t>6</a:t>
                      </a:r>
                      <a:r>
                        <a:rPr lang="ru-RU" sz="1400"/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 – 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Участвует в синтезе и метаболизме аминокислот, метаболизме жирных кислот и ненасыщенных липидов.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7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Цаинкобалалин</a:t>
                      </a:r>
                      <a:endParaRPr lang="ru-RU" sz="11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(витамин В</a:t>
                      </a:r>
                      <a:r>
                        <a:rPr lang="ru-RU" sz="1400" baseline="-25000"/>
                        <a:t>12</a:t>
                      </a:r>
                      <a:r>
                        <a:rPr lang="ru-RU" sz="1400"/>
                        <a:t>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0,002 – 0,005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Участвует в биосинтезе нуклеинов кислот, холина, лецитина – фактор кроветворения, обладает </a:t>
                      </a:r>
                      <a:r>
                        <a:rPr lang="ru-RU" sz="1400" dirty="0" err="1"/>
                        <a:t>липотворным</a:t>
                      </a:r>
                      <a:r>
                        <a:rPr lang="ru-RU" sz="1400" dirty="0"/>
                        <a:t> действием.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Ретинол (витамин 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0,5 – 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Участвует в деятельности мембран клеток. Необходим для роста и развития человека, для функционирования слизистых оболочек. Участвует в процессе фоторецепции – восприятия света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Токоферолы</a:t>
                      </a:r>
                      <a:endParaRPr lang="ru-RU" sz="110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(витамин 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8 – 15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Предотвращает окисление липидов, влияет на синтез ферментов. Активный антиокислитель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.MICROSOF-7EFD16\Рабочий стол\презент по химии\1193142586_0lik.ru_healthy_1_by_sea_stoc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861" y="0"/>
            <a:ext cx="91261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478634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Минеральные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вещества </a:t>
            </a:r>
            <a:r>
              <a:rPr lang="ru-RU" sz="3600" dirty="0">
                <a:latin typeface="Monotype Corsiva" pitchFamily="66" charset="0"/>
              </a:rPr>
              <a:t/>
            </a:r>
            <a:br>
              <a:rPr lang="ru-RU" sz="3600" dirty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714908" cy="5043510"/>
          </a:xfrm>
        </p:spPr>
        <p:txBody>
          <a:bodyPr>
            <a:normAutofit/>
          </a:bodyPr>
          <a:lstStyle/>
          <a:p>
            <a:r>
              <a:rPr lang="ru-RU" sz="2000" dirty="0"/>
              <a:t>Минеральные вещества выполняют пластическую функцию в процессах жизнедеятельности человека, но особенно велика их роль в построении костной ткани, где преобладают такие элементы как фосфор и кальций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Минеральные вещества участвуют в важнейших обменных процессах организма - водно-солевом, кислотно-щелочном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Многие ферментативные процессы в организме невозможны без участия тех или иных минеральных веществ. </a:t>
            </a:r>
          </a:p>
        </p:txBody>
      </p:sp>
      <p:pic>
        <p:nvPicPr>
          <p:cNvPr id="55297" name="Picture 1" descr="C:\Documents and Settings\Admin.MICROSOF-7EFD16\Рабочий стол\презент по химии\1193142586_0lik.ru_healthy_1_by_sea_stock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857752" y="3214686"/>
            <a:ext cx="4087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Admin.MICROSOF-7EFD16\Рабочий стол\презент по химии\1193142586_0lik.ru_healthy_1_by_sea_stoc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861" y="0"/>
            <a:ext cx="91261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142852"/>
            <a:ext cx="8643998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Содержание химических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элементов ПТХЭ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Д.И. Менделеева в живых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организмах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+mj-lt"/>
            </a:endParaRPr>
          </a:p>
        </p:txBody>
      </p:sp>
      <p:pic>
        <p:nvPicPr>
          <p:cNvPr id="19457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7929618" cy="5457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.MICROSOF-7EFD16\Рабочий стол\презент по химии\1193142586_0lik.ru_healthy_1_by_sea_stoc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861" y="0"/>
            <a:ext cx="912614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Минеральный состав продуктов питания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(мг) на 100 гр. 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06" y="2357431"/>
          <a:ext cx="8929749" cy="3258670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1203982"/>
                <a:gridCol w="443094"/>
                <a:gridCol w="340296"/>
                <a:gridCol w="272946"/>
                <a:gridCol w="398785"/>
                <a:gridCol w="386377"/>
                <a:gridCol w="310163"/>
                <a:gridCol w="418278"/>
                <a:gridCol w="331432"/>
                <a:gridCol w="579566"/>
                <a:gridCol w="606152"/>
                <a:gridCol w="480314"/>
                <a:gridCol w="577793"/>
                <a:gridCol w="588426"/>
                <a:gridCol w="552979"/>
                <a:gridCol w="412963"/>
                <a:gridCol w="537029"/>
                <a:gridCol w="489174"/>
              </a:tblGrid>
              <a:tr h="32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Продукты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K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Ca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Si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Mg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P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S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Cl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Fe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I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Co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Mn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Mo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F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Cr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Na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Cu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Zn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Хлеб ржаной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245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35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47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158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52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910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3.9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0.0056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-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1.6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0.008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610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1.2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Сухари сливочные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109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14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80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61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546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1.9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0.003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0.002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0.016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0.002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315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0.094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Картофель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568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58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58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0.005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0.005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0.17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0.008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28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Морковь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200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51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63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0.003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21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Лук репчатый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175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58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65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18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0.085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0.85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Томаты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290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57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0.11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Яблоки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278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2.2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0.097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0.15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/>
                        <a:t>Лимон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163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40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0.001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-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/>
                        <a:t>0.24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/>
                        <a:t>0.12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.MICROSOF-7EFD16\Рабочий стол\презент по химии\1193142586_0lik.ru_healthy_1_by_sea_stoc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861" y="0"/>
            <a:ext cx="91261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Химическая  карта организма человека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Головной мозг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Глаза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Слюнная железа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Легкие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Щитовидная железа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Сердце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Плечевая кость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Мышцы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Печень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Поджелудочная железа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Ногти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52225" name="Рисунок 3"/>
          <p:cNvPicPr>
            <a:picLocks noChangeAspect="1" noChangeArrowheads="1"/>
          </p:cNvPicPr>
          <p:nvPr/>
        </p:nvPicPr>
        <p:blipFill>
          <a:blip r:embed="rId3" cstate="print"/>
          <a:srcRect l="14514" t="12341" r="4849" b="15964"/>
          <a:stretch>
            <a:fillRect/>
          </a:stretch>
        </p:blipFill>
        <p:spPr bwMode="auto">
          <a:xfrm>
            <a:off x="4000496" y="1571612"/>
            <a:ext cx="4714908" cy="511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.MICROSOF-7EFD16\Рабочий стол\презент по химии\1193142586_0lik.ru_healthy_1_by_sea_stoc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861" y="0"/>
            <a:ext cx="912614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838200"/>
                <a:gridCol w="4211353"/>
                <a:gridCol w="4094447"/>
              </a:tblGrid>
              <a:tr h="13237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Химический элемент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Биологическая роль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Токсическое воздействие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Литий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Дефицит лития в организме человека приводит к психическим расстройствам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Вызывает общую заторможенность, нарушение дыхания и сердечного ритма, слабость, сонливость, потерю аппетита, жажду, расстройство зрения, а также дерматит лица и рук.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1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Натрий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Ионы натрий поддерживают у животных и человека нормальную возбудимость мышечных клеток, участвуют в сохранении кислотно-основного баланса в организме, в регуляции сердечной деятельности, удерживают воду в организме.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Приводит к нарушению водного баланса, сгущению крови, вызывает дисфункцию почек, некоторые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сердечно-сосудистые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заболевания, а также общее нарушение обмена веществ.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Калий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Ионы калия регулируют белковый и углеводный обмен, влияют на процесс фотосинтеза и рост растений. Калий необходим для нормального функционирования всех мышц, особенно сердечной, способствует выделению избыточного натрия, избавляя организм от лишней воды и устраняя отеки.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Вызывает усиление двигательной активности, учащение сердечного ритма, нарушение углеводного, жирового и белкового обмена.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7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Магний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Соли магний проявляют антисептическое и сосудорасширяющее действие, понижают артериальное давление и содержание холестерина в крови, оказывают успокаивающее действие на нервную систему, играют большую роль в профилактике и лечении рака, благотворно действуют на органы пищеварения.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Приводит к нарушению минерального обмена. Нарушение баланса обмена магния вызывает повышенную смертность от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сердечно-сосудистых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заболеваний и болезней желудочно-кишечного тракта.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3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Кальций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Ионы кальция  необходимы для процессов кроветворения, обмена веществ, для уменьшения проницаемости сосудов, нормального роста скелета, благотворно влияют на состояние нервной системы, оказывают противовоспалительное действие.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 избытке кальция возникает цистит. Если кальций попадает в организм в виде цементной пыли, то страдают органы дыхания. У детей снижается возбудимость нервной системы  и обонятельного анализатора.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83" marR="29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.MICROSOF-7EFD16\Рабочий стол\презент по химии\1193142586_0lik.ru_healthy_1_by_sea_stoc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861" y="0"/>
            <a:ext cx="912614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степени опасности вещества разделяют на 3 класса:</a:t>
            </a:r>
            <a:endParaRPr lang="ru-RU" sz="1200" dirty="0" smtClean="0">
              <a:latin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высоко опасные, оказывающие влияние на пищевую ценность продукции (свинец, медь, мышьяк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кадмий,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ртуть, олово, цинк, железо.)</a:t>
            </a:r>
            <a:endParaRPr lang="ru-RU" sz="1200" dirty="0" smtClean="0">
              <a:latin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умеренно опасные (барий, ванадий, марганец, стронций).</a:t>
            </a:r>
            <a:endParaRPr lang="ru-RU" sz="1200" dirty="0" smtClean="0">
              <a:latin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неопасные вещества.</a:t>
            </a:r>
            <a:r>
              <a:rPr lang="ru-RU" sz="2800" b="1" dirty="0" smtClean="0"/>
              <a:t> 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Предельно допустимое содержание кадмия 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продуктах питания (мг/100г) 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3000372"/>
          <a:ext cx="8286808" cy="36914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588692"/>
                <a:gridCol w="1698116"/>
              </a:tblGrid>
              <a:tr h="476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Продукты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/>
                        <a:t>Кадмий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Большинство зернобобовых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0,1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6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Сахар и конфеты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0,1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Молоко и большинство жидких молочных продуктов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0,03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Масло растительное и изделия из него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0,05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Овощи, ягоды и фрукты свежие и свежезамороженные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0,03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5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Овощи, ягоды и фрукты и изделия из них в сборной жестяной таре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0,05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/>
                        <a:t>Мясо и птица свежие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0,05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1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Мясо и птица, консервированные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0,1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Admin.MICROSOF-7EFD16\Рабочий стол\презент по химии\1193142586_0lik.ru_healthy_1_by_sea_stock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861" y="0"/>
            <a:ext cx="912614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0562" y="142852"/>
            <a:ext cx="4300510" cy="2000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Токсическое воздействие кадмия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на организм человека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214290"/>
            <a:ext cx="4286280" cy="66437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Соли кадмия, обладают мутагенными и канцерогенными свойствами и представляют потенциальную генетическую опасность.</a:t>
            </a:r>
          </a:p>
          <a:p>
            <a:r>
              <a:rPr lang="ru-RU" sz="2000" dirty="0" smtClean="0"/>
              <a:t>Кадмий блокирует работу ряда важных для жизнедеятельности организма ферментов. </a:t>
            </a:r>
          </a:p>
          <a:p>
            <a:r>
              <a:rPr lang="ru-RU" sz="2000" dirty="0" smtClean="0"/>
              <a:t>Поражает печень, почки, поджелудочную железу, способен вызвать эмфизему или даже рак легких.</a:t>
            </a:r>
          </a:p>
          <a:p>
            <a:r>
              <a:rPr lang="ru-RU" sz="2000" dirty="0" smtClean="0"/>
              <a:t>После прекращения действия кадмия повреждения, вызванные его действием в почках, остаются необратимыми, а  нарушение процессов обмена в почках может привести к изменению минерального состава костей.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9153" name="Picture 1" descr="C:\Documents and Settings\Admin.MICROSOF-7EFD16\Рабочий стол\R - Konservi126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643438" y="2786058"/>
            <a:ext cx="4224215" cy="3400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C:\Documents and Settings\Admin.MICROSOF-7EFD16\Рабочий стол\мозаика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4786346" cy="578647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Первая теория питания</a:t>
            </a:r>
            <a:r>
              <a:rPr lang="ru-RU" sz="2000" i="1" dirty="0" smtClean="0"/>
              <a:t> </a:t>
            </a:r>
            <a:r>
              <a:rPr lang="ru-RU" sz="2000" dirty="0" smtClean="0"/>
              <a:t>появилась еще во времена Аристотеля.</a:t>
            </a:r>
          </a:p>
          <a:p>
            <a:r>
              <a:rPr lang="ru-RU" sz="2000" dirty="0" smtClean="0"/>
              <a:t>Суть ее в том, что в организме человека пища подвергается химическим процессам, например, брожению и в переработанном виде поступает в кровь и таким образом расходуется в процессе жизнедеятельности.</a:t>
            </a:r>
          </a:p>
          <a:p>
            <a:r>
              <a:rPr lang="ru-RU" sz="2000" dirty="0" smtClean="0"/>
              <a:t> Практически эта теория ничего не давала человеку, и он пользовался на практике лишь собственным опытом. </a:t>
            </a:r>
          </a:p>
          <a:p>
            <a:r>
              <a:rPr lang="ru-RU" sz="2000" dirty="0" smtClean="0"/>
              <a:t>Спартанские воины питались 1 раз в день, на вечерней зорьке они получали горсть зерен, и этого им хватало, чтобы иметь могучие мускулы и совершать тяжелый ратный труд.</a:t>
            </a:r>
          </a:p>
          <a:p>
            <a:endParaRPr lang="ru-RU" sz="2000" dirty="0"/>
          </a:p>
        </p:txBody>
      </p:sp>
      <p:pic>
        <p:nvPicPr>
          <p:cNvPr id="48131" name="Picture 3" descr="C:\Documents and Settings\Admin.MICROSOF-7EFD16\Рабочий стол\46224628_Rafayel_da_VinchiPlaton_i_Aristotel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798245" y="142852"/>
            <a:ext cx="212748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.MICROSOF-7EFD16\Рабочий стол\b9df8f5dba8b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9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Вторая теория питания</a:t>
            </a:r>
            <a:r>
              <a:rPr lang="ru-RU" sz="2000" i="1" dirty="0" smtClean="0"/>
              <a:t> </a:t>
            </a:r>
            <a:r>
              <a:rPr lang="ru-RU" sz="2000" dirty="0" smtClean="0"/>
              <a:t>под названием </a:t>
            </a:r>
            <a:r>
              <a:rPr lang="ru-RU" sz="2000" b="1" dirty="0" smtClean="0"/>
              <a:t>«калорийная» </a:t>
            </a:r>
            <a:r>
              <a:rPr lang="ru-RU" sz="2000" dirty="0" smtClean="0"/>
              <a:t>появилась в 18 веке, после открытия закона сохранения массы вещества. Процесс усвоения пищи схож с горением. Большая часть пищевых веществ  превращается в энергию, углекислый газ и воду. Установлено, что 1 г. белков пищи дает 4 ккал, 1 г. жиров - 9 ккал, 1г. углеводов - 4 ккал.</a:t>
            </a:r>
          </a:p>
          <a:p>
            <a:r>
              <a:rPr lang="ru-RU" sz="2000" dirty="0" smtClean="0"/>
              <a:t>Так же были определены  энергетические затраты человека, например, при средней интенсивности труда 2500-3000 ккал/</a:t>
            </a:r>
            <a:r>
              <a:rPr lang="ru-RU" sz="2000" dirty="0" err="1" smtClean="0"/>
              <a:t>сут</a:t>
            </a:r>
            <a:r>
              <a:rPr lang="ru-RU" sz="2000" dirty="0" smtClean="0"/>
              <a:t>, при тяжелом физическом труде 5000 ккал/</a:t>
            </a:r>
            <a:r>
              <a:rPr lang="ru-RU" sz="2000" dirty="0" err="1" smtClean="0"/>
              <a:t>сут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2928934"/>
          <a:ext cx="7286676" cy="3643311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4408745"/>
                <a:gridCol w="2877931"/>
              </a:tblGrid>
              <a:tr h="618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Вид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</a:rPr>
                        <a:t>Энергозатраты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 (ккал)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/>
                        <a:t>Чтение учебника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Слушание объяснения учителя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Выполнение лабораторных работ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150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Сон и отдых лёжа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65-77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Уборка постели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102-140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Просмотр телевизионных передач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95-100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Мытьё посуды, глажение белья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130-140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Вытирание пыли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160-180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7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/>
                        <a:t>Стирка белья, мытьё полов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/>
                        <a:t>200-270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83" marR="631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MICROSOF-7EFD16\Рабочий стол\Новая папка\0_dac0_299b2337_L.jpeg"/>
          <p:cNvPicPr>
            <a:picLocks noChangeAspect="1" noChangeArrowheads="1"/>
          </p:cNvPicPr>
          <p:nvPr/>
        </p:nvPicPr>
        <p:blipFill>
          <a:blip r:embed="rId2" cstate="print">
            <a:lum bright="73000" contrast="-8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28604"/>
            <a:ext cx="5572164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Цель</a:t>
            </a:r>
            <a:r>
              <a:rPr lang="ru-RU" sz="2000" dirty="0"/>
              <a:t>: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Рассмотреть </a:t>
            </a:r>
            <a:r>
              <a:rPr lang="ru-RU" sz="2000" dirty="0"/>
              <a:t>особенности пищи современного человека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ru-RU" sz="2000" b="1" dirty="0"/>
              <a:t>З</a:t>
            </a:r>
            <a:r>
              <a:rPr lang="ru-RU" sz="2000" b="1" dirty="0" smtClean="0"/>
              <a:t>адачи</a:t>
            </a:r>
            <a:r>
              <a:rPr lang="ru-RU" sz="2000" dirty="0"/>
              <a:t>:</a:t>
            </a:r>
          </a:p>
          <a:p>
            <a:pPr>
              <a:buNone/>
            </a:pPr>
            <a:r>
              <a:rPr lang="ru-RU" sz="2000" dirty="0"/>
              <a:t>1)изучить состав пищи современного человека (органических соединений, минеральных веществ, пищевых добавок) </a:t>
            </a:r>
          </a:p>
          <a:p>
            <a:pPr>
              <a:buNone/>
            </a:pPr>
            <a:r>
              <a:rPr lang="ru-RU" sz="2000" dirty="0"/>
              <a:t>2) провести исследования по выявлению содержания нитратов, количества витамина С в овощах;</a:t>
            </a:r>
          </a:p>
          <a:p>
            <a:pPr>
              <a:buNone/>
            </a:pPr>
            <a:r>
              <a:rPr lang="ru-RU" sz="2000" dirty="0"/>
              <a:t>3)выявить   влияние измененного состава пищи на здоровье людей;</a:t>
            </a:r>
          </a:p>
          <a:p>
            <a:pPr>
              <a:buNone/>
            </a:pPr>
            <a:r>
              <a:rPr lang="ru-RU" sz="2000" dirty="0"/>
              <a:t>4)вывести «формулу» безопасного питания.</a:t>
            </a:r>
          </a:p>
          <a:p>
            <a:pPr>
              <a:buNone/>
            </a:pPr>
            <a:r>
              <a:rPr lang="ru-RU" sz="2000" dirty="0"/>
              <a:t> </a:t>
            </a:r>
          </a:p>
          <a:p>
            <a:endParaRPr lang="ru-RU" sz="2000" dirty="0"/>
          </a:p>
        </p:txBody>
      </p:sp>
      <p:pic>
        <p:nvPicPr>
          <p:cNvPr id="31745" name="Picture 1" descr="C:\Documents and Settings\Admin.MICROSOF-7EFD16\Рабочий стол\презент по химии\5-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2071678"/>
            <a:ext cx="2783706" cy="4141125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Admin.MICROSOF-7EFD16\Рабочий стол\b9df8f5dba8b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b="9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Заболевания, возникающие в результате употребления калорийной пищи: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471726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Гастриты,</a:t>
            </a:r>
          </a:p>
          <a:p>
            <a:r>
              <a:rPr lang="ru-RU" sz="2000" dirty="0" smtClean="0"/>
              <a:t>Язвы,</a:t>
            </a:r>
          </a:p>
          <a:p>
            <a:r>
              <a:rPr lang="ru-RU" sz="2000" dirty="0" smtClean="0"/>
              <a:t>Колиты,</a:t>
            </a:r>
          </a:p>
          <a:p>
            <a:r>
              <a:rPr lang="ru-RU" sz="2000" dirty="0" smtClean="0"/>
              <a:t>Диабет,</a:t>
            </a:r>
          </a:p>
          <a:p>
            <a:r>
              <a:rPr lang="ru-RU" sz="2000" dirty="0" smtClean="0"/>
              <a:t>Стенокардия.</a:t>
            </a:r>
          </a:p>
          <a:p>
            <a:endParaRPr lang="ru-RU" sz="2000" dirty="0"/>
          </a:p>
        </p:txBody>
      </p:sp>
      <p:pic>
        <p:nvPicPr>
          <p:cNvPr id="5" name="Picture 3" descr="C:\Documents and Settings\Admin.MICROSOF-7EFD16\Рабочий стол\презент по химии\1226832059_ce9a9b3d83e5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357158" y="3857628"/>
            <a:ext cx="2619410" cy="2619410"/>
          </a:xfrm>
          <a:prstGeom prst="rect">
            <a:avLst/>
          </a:prstGeom>
          <a:noFill/>
        </p:spPr>
      </p:pic>
      <p:pic>
        <p:nvPicPr>
          <p:cNvPr id="46082" name="Picture 2" descr="C:\Documents and Settings\Admin.MICROSOF-7EFD16\Рабочий стол\0_1025e_3f8e1771_XL.jpe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143636" y="1357298"/>
            <a:ext cx="2738429" cy="2190743"/>
          </a:xfrm>
          <a:prstGeom prst="rect">
            <a:avLst/>
          </a:prstGeom>
          <a:noFill/>
        </p:spPr>
      </p:pic>
      <p:pic>
        <p:nvPicPr>
          <p:cNvPr id="46083" name="Picture 3" descr="C:\Documents and Settings\Admin.MICROSOF-7EFD16\Рабочий стол\b9df8f5dba8b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143240" y="3286124"/>
            <a:ext cx="3361788" cy="214314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.MICROSOF-7EFD16\Рабочий стол\Новая папка\0_dac0_299b2337_L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1143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Суть </a:t>
            </a:r>
            <a:r>
              <a:rPr lang="ru-RU" sz="2000" b="1" dirty="0" smtClean="0"/>
              <a:t>современных теорий питания </a:t>
            </a:r>
            <a:r>
              <a:rPr lang="ru-RU" sz="2000" dirty="0" smtClean="0"/>
              <a:t>проста: человек должен вернуться к своему естественному питанию и тогда лавина хронических заболеваний пойдет на убыль.</a:t>
            </a:r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7107" name="Рисунок 12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 r="3448"/>
          <a:stretch>
            <a:fillRect/>
          </a:stretch>
        </p:blipFill>
        <p:spPr bwMode="auto">
          <a:xfrm>
            <a:off x="285720" y="2143116"/>
            <a:ext cx="8572560" cy="350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.MICROSOF-7EFD16\Рабочий стол\tradeboardV3kvi2_im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85765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Пищевые добавки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52596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Красители</a:t>
            </a:r>
            <a:r>
              <a:rPr lang="ru-RU" sz="2000" dirty="0" smtClean="0"/>
              <a:t> (Е 100 - Е 199)</a:t>
            </a:r>
          </a:p>
          <a:p>
            <a:r>
              <a:rPr lang="ru-RU" sz="2000" b="1" dirty="0" smtClean="0"/>
              <a:t>Антиокислители</a:t>
            </a:r>
            <a:r>
              <a:rPr lang="ru-RU" sz="2000" dirty="0" smtClean="0"/>
              <a:t> (они же антиоксиданты). (Е 300 - Е 399)</a:t>
            </a:r>
          </a:p>
          <a:p>
            <a:r>
              <a:rPr lang="ru-RU" sz="2000" b="1" dirty="0" smtClean="0"/>
              <a:t>Стабилизаторы.</a:t>
            </a:r>
            <a:r>
              <a:rPr lang="ru-RU" sz="2000" dirty="0" smtClean="0"/>
              <a:t>(Е 400 - Е 499)</a:t>
            </a:r>
          </a:p>
          <a:p>
            <a:r>
              <a:rPr lang="ru-RU" sz="2000" b="1" dirty="0" smtClean="0"/>
              <a:t> Эмульгаторы.(</a:t>
            </a:r>
            <a:r>
              <a:rPr lang="ru-RU" sz="2000" dirty="0" smtClean="0"/>
              <a:t>Е 500 - Е 599)</a:t>
            </a:r>
          </a:p>
          <a:p>
            <a:r>
              <a:rPr lang="ru-RU" sz="2000" b="1" dirty="0" smtClean="0"/>
              <a:t> </a:t>
            </a:r>
            <a:r>
              <a:rPr lang="ru-RU" sz="2000" b="1" dirty="0" err="1" smtClean="0"/>
              <a:t>Ароматизаторы</a:t>
            </a:r>
            <a:r>
              <a:rPr lang="ru-RU" sz="2000" b="1" dirty="0" smtClean="0"/>
              <a:t>. </a:t>
            </a:r>
            <a:r>
              <a:rPr lang="ru-RU" sz="2000" dirty="0" smtClean="0"/>
              <a:t>(Е 600 - Е 699)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8130" name="Picture 2" descr="C:\Documents and Settings\Admin.MICROSOF-7EFD16\Рабочий стол\tradeboardV3kvi2_img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357686" y="2714620"/>
            <a:ext cx="448627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.MICROSOF-7EFD16\Рабочий стол\tradeboardV3kvi2_im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Известны коды добавок, которым по воздействию на организм человека можно дать следующие характеристики: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Запрещенные - Е 103, Е 105, Е 111, Е 121, Е 123, Е 125, Е 126, Е 130, Е 152</a:t>
            </a:r>
          </a:p>
          <a:p>
            <a:r>
              <a:rPr lang="ru-RU" sz="2000" dirty="0" smtClean="0"/>
              <a:t>Опасные - Е 102, Е 110, Е 120, Е 124, Е 127</a:t>
            </a:r>
          </a:p>
          <a:p>
            <a:r>
              <a:rPr lang="ru-RU" sz="2000" dirty="0" smtClean="0"/>
              <a:t>Подозрительные - Е 104, Е 122, Е 141, Е 150, Е 171, Е 173, Е 180, Е 241,</a:t>
            </a:r>
          </a:p>
          <a:p>
            <a:r>
              <a:rPr lang="ru-RU" sz="2000" dirty="0" smtClean="0"/>
              <a:t>Е477</a:t>
            </a:r>
          </a:p>
          <a:p>
            <a:r>
              <a:rPr lang="ru-RU" sz="2000" dirty="0" err="1" smtClean="0"/>
              <a:t>Ракообразующие</a:t>
            </a:r>
            <a:r>
              <a:rPr lang="ru-RU" sz="2000" dirty="0" smtClean="0"/>
              <a:t>  - Е 131, Е 210-217, Е 240, Е 330, Е 442</a:t>
            </a:r>
          </a:p>
          <a:p>
            <a:r>
              <a:rPr lang="ru-RU" sz="2000" dirty="0" smtClean="0"/>
              <a:t>Вызывающие расстройство кишечника - Е 221 -226</a:t>
            </a:r>
          </a:p>
          <a:p>
            <a:r>
              <a:rPr lang="ru-RU" sz="2000" dirty="0" smtClean="0"/>
              <a:t>Вредные для кожи-Е 230-232, Е 239</a:t>
            </a:r>
          </a:p>
          <a:p>
            <a:r>
              <a:rPr lang="ru-RU" sz="2000" dirty="0" smtClean="0"/>
              <a:t>Вызывающие нарушение давления - Е 250, Е 251</a:t>
            </a:r>
          </a:p>
          <a:p>
            <a:r>
              <a:rPr lang="ru-RU" sz="2000" dirty="0" smtClean="0"/>
              <a:t>Провоцирующие появление сыпи -Е331,Е312</a:t>
            </a:r>
          </a:p>
          <a:p>
            <a:r>
              <a:rPr lang="ru-RU" sz="2000" dirty="0" smtClean="0"/>
              <a:t>Повышающие холестерин - Е 320, Е 321</a:t>
            </a:r>
          </a:p>
          <a:p>
            <a:r>
              <a:rPr lang="ru-RU" sz="2000" dirty="0" smtClean="0"/>
              <a:t>Вызывающие расстройство желудка - Е 338-341, Е 407, Е 450, Е 461-466 11.Аллергены - Е 131, Е 141, Е 215-218, Е 230-232, Е 239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.MICROSOF-7EFD16\Рабочий стол\tradeboardV3kvi2_im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28667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специалистов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 покупке товаров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4543428" cy="50435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Внимательно читайте надписи на этикетке</a:t>
            </a:r>
          </a:p>
          <a:p>
            <a:r>
              <a:rPr lang="ru-RU" sz="2000" dirty="0" smtClean="0"/>
              <a:t> Не покупайте продукты с неестественно яркой окраской: это означает, что в них очень много красителей</a:t>
            </a:r>
          </a:p>
          <a:p>
            <a:r>
              <a:rPr lang="ru-RU" sz="2000" dirty="0" smtClean="0"/>
              <a:t> Не покупайте продукты с чрезмерно длительным сроком хранения</a:t>
            </a:r>
          </a:p>
          <a:p>
            <a:r>
              <a:rPr lang="ru-RU" sz="2000" dirty="0" smtClean="0"/>
              <a:t>Следуйте принципу простоты. Если вы покупаете готовые продукты, имейте в виду, что чем меньше список ингредиентов, тем меньше в них добавок</a:t>
            </a:r>
          </a:p>
          <a:p>
            <a:r>
              <a:rPr lang="ru-RU" sz="2000" dirty="0" smtClean="0"/>
              <a:t> Старайтесь покупать продукты отечественного производства.</a:t>
            </a:r>
          </a:p>
          <a:p>
            <a:endParaRPr lang="ru-RU" sz="2000" dirty="0"/>
          </a:p>
        </p:txBody>
      </p:sp>
      <p:pic>
        <p:nvPicPr>
          <p:cNvPr id="49154" name="Picture 2" descr="C:\Documents and Settings\Admin.MICROSOF-7EFD16\Рабочий стол\1121270710-1.jpe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857752" y="3214686"/>
            <a:ext cx="4081598" cy="3065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.MICROSOF-7EFD16\Рабочий стол\tradeboardV3kvi2_im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ГМО - Генетически модифицированный организм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ГМО – живой организм, генотип которого был искусственно изменен при помощи методов генной инженерии с целью придания ему желаемых свойств.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0179" name="Picture 3" descr="C:\Documents and Settings\Admin.MICROSOF-7EFD16\Рабочий стол\презент по химии\726bf0f8-8121-4223-8fc5-ffeb8e773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14620"/>
            <a:ext cx="604328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.MICROSOF-7EFD16\Рабочий стол\tradeboardV3kvi2_im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Продукты, содержащие ГМО, можно </a:t>
            </a:r>
            <a:r>
              <a:rPr lang="ru-RU" sz="2000" b="1" dirty="0" smtClean="0"/>
              <a:t>разделить на три категории</a:t>
            </a:r>
            <a:r>
              <a:rPr lang="ru-RU" sz="2000" dirty="0" smtClean="0"/>
              <a:t>: </a:t>
            </a:r>
          </a:p>
          <a:p>
            <a:r>
              <a:rPr lang="ru-RU" sz="2000" dirty="0" smtClean="0"/>
              <a:t>Продукты, содержащие ГМ - ингредиенты (в основном </a:t>
            </a:r>
            <a:r>
              <a:rPr lang="ru-RU" sz="2000" dirty="0" err="1" smtClean="0"/>
              <a:t>трансгенная</a:t>
            </a:r>
            <a:r>
              <a:rPr lang="ru-RU" sz="2000" dirty="0" smtClean="0"/>
              <a:t> кукуруза и соя). Эти добавки вносятся в пищевые продукты в качестве структурирующих, подслащивающих, красящих веществ, а также в качестве веществ, повышающих содержание белка. </a:t>
            </a:r>
          </a:p>
          <a:p>
            <a:r>
              <a:rPr lang="ru-RU" sz="2000" dirty="0" smtClean="0"/>
              <a:t>Продукты переработки </a:t>
            </a:r>
            <a:r>
              <a:rPr lang="ru-RU" sz="2000" dirty="0" err="1" smtClean="0"/>
              <a:t>трансгенного</a:t>
            </a:r>
            <a:r>
              <a:rPr lang="ru-RU" sz="2000" dirty="0" smtClean="0"/>
              <a:t> сырья (например, соевый творог, соевое молоко, чипсы, кукурузные хлопья, томатная паста). </a:t>
            </a:r>
          </a:p>
          <a:p>
            <a:r>
              <a:rPr lang="ru-RU" sz="2000" dirty="0" err="1" smtClean="0"/>
              <a:t>Трансгенные</a:t>
            </a:r>
            <a:r>
              <a:rPr lang="ru-RU" sz="2000" dirty="0" smtClean="0"/>
              <a:t> овощи и фрукты, а в скором времени, возможно, и животные, непосредственно употребляемые в пищу.</a:t>
            </a:r>
          </a:p>
          <a:p>
            <a:endParaRPr lang="ru-RU" sz="2000" dirty="0"/>
          </a:p>
        </p:txBody>
      </p:sp>
      <p:pic>
        <p:nvPicPr>
          <p:cNvPr id="51202" name="Picture 2" descr="C:\Documents and Settings\Admin.MICROSOF-7EFD16\Рабочий стол\презент по химии\20080607_5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428860" y="3500437"/>
            <a:ext cx="4105286" cy="315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Admin.MICROSOF-7EFD16\Рабочий стол\potatoes6_488x33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927"/>
            <a:ext cx="9144000" cy="68550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36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Социологический опрос 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«Самый распространенный продукт питания»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(проведен среди учащихся 9-11 классов)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41148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Опрос показал, что самым распространенным продуктом питания является картофель.</a:t>
            </a:r>
          </a:p>
          <a:p>
            <a:r>
              <a:rPr lang="ru-RU" sz="2000" dirty="0" smtClean="0"/>
              <a:t>Доступен по цене.</a:t>
            </a:r>
          </a:p>
          <a:p>
            <a:r>
              <a:rPr lang="ru-RU" sz="2000" dirty="0" smtClean="0"/>
              <a:t>Хорошие вкусовые качества.</a:t>
            </a:r>
          </a:p>
          <a:p>
            <a:r>
              <a:rPr lang="ru-RU" sz="2000" dirty="0" smtClean="0"/>
              <a:t>Входит в состав различных блюд.</a:t>
            </a:r>
          </a:p>
          <a:p>
            <a:r>
              <a:rPr lang="ru-RU" sz="2000" dirty="0" smtClean="0"/>
              <a:t>Возможность выращивания на огороде.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2226" name="Picture 2" descr="C:\Documents and Settings\Admin.MICROSOF-7EFD16\Рабочий стол\презент по химии\090e8f8677c2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4524375" y="3286124"/>
            <a:ext cx="4333905" cy="3250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.MICROSOF-7EFD16\Рабочий стол\potatoes6_488x33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927"/>
            <a:ext cx="9144000" cy="68550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Ценность картофеля:</a:t>
            </a:r>
          </a:p>
          <a:p>
            <a:r>
              <a:rPr lang="ru-RU" sz="2000" dirty="0" smtClean="0"/>
              <a:t>Высокая калорийность и вместе с тем легко усваивается организмом человека.</a:t>
            </a:r>
          </a:p>
          <a:p>
            <a:r>
              <a:rPr lang="ru-RU" sz="2000" dirty="0" smtClean="0"/>
              <a:t>Минеральные вещества, входящие в картофель оказывают подщелачивающее действие на организм человека и помогают нейтрализовать излишки кислот.</a:t>
            </a:r>
          </a:p>
          <a:p>
            <a:r>
              <a:rPr lang="ru-RU" sz="2000" dirty="0" smtClean="0"/>
              <a:t>Выводит шлаки из организма.</a:t>
            </a:r>
          </a:p>
          <a:p>
            <a:r>
              <a:rPr lang="ru-RU" sz="2000" dirty="0" smtClean="0"/>
              <a:t>Антисклеротическое и мочегонное средство.</a:t>
            </a:r>
          </a:p>
          <a:p>
            <a:r>
              <a:rPr lang="ru-RU" sz="2000" dirty="0" smtClean="0"/>
              <a:t>Положительно влияет на работу сердечно – сосудистой системы.</a:t>
            </a:r>
          </a:p>
          <a:p>
            <a:endParaRPr lang="ru-RU" sz="2000" dirty="0"/>
          </a:p>
        </p:txBody>
      </p:sp>
      <p:pic>
        <p:nvPicPr>
          <p:cNvPr id="53250" name="Picture 2" descr="C:\Documents and Settings\Admin.MICROSOF-7EFD16\Рабочий стол\b31681a3f903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357422" y="3429000"/>
            <a:ext cx="4357718" cy="326828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Documents and Settings\Admin.MICROSOF-7EFD16\Рабочий стол\potatoes6_488x33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927"/>
            <a:ext cx="9144000" cy="685507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Для повышения урожайности картофеля со второй половины 20 века в промышленно развитых странах стали вносить в почву чрезмерные количества удобрений, что привело к различным отрицательным последствиям и прежде всего к накоплению излишнего количества </a:t>
            </a:r>
            <a:r>
              <a:rPr lang="ru-RU" sz="2000" b="1" dirty="0" smtClean="0"/>
              <a:t>нитратов</a:t>
            </a:r>
            <a:r>
              <a:rPr lang="ru-RU" sz="2000" dirty="0" smtClean="0"/>
              <a:t> в сельскохозяйственной продукции.</a:t>
            </a:r>
          </a:p>
          <a:p>
            <a:pPr>
              <a:buNone/>
            </a:pPr>
            <a:r>
              <a:rPr lang="ru-RU" sz="2000" dirty="0" smtClean="0"/>
              <a:t> Это вызвало отравление людей, ухудшило их здоровье, что повлекло стойкую неприязнь к нитратам.</a:t>
            </a:r>
          </a:p>
          <a:p>
            <a:endParaRPr lang="ru-RU" sz="2000" dirty="0"/>
          </a:p>
        </p:txBody>
      </p:sp>
      <p:pic>
        <p:nvPicPr>
          <p:cNvPr id="55298" name="Рисунок 13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5357" r="17857"/>
          <a:stretch>
            <a:fillRect/>
          </a:stretch>
        </p:blipFill>
        <p:spPr bwMode="auto">
          <a:xfrm>
            <a:off x="874301" y="4000504"/>
            <a:ext cx="77915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857356" y="3357562"/>
            <a:ext cx="56931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Примерная схема превращений нитратов в белки: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.MICROSOF-7EFD16\Рабочий стол\презент по химии\029348c66b6da65489495a26ab4a825d_bi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4449" y="0"/>
            <a:ext cx="91684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614734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БЕЛКИ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4357718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Белки </a:t>
            </a:r>
            <a:r>
              <a:rPr lang="ru-RU" sz="2000" dirty="0"/>
              <a:t>- высокомолекулярные полимеры, которые состоят в основном из 20 различных аминокислот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Белки </a:t>
            </a:r>
            <a:r>
              <a:rPr lang="ru-RU" sz="2000" dirty="0"/>
              <a:t>играют ключевую роль в жизни клетки, составляя как бы материальную основу ее химической </a:t>
            </a:r>
            <a:r>
              <a:rPr lang="ru-RU" sz="2000" dirty="0" smtClean="0"/>
              <a:t>деятельности.</a:t>
            </a:r>
          </a:p>
          <a:p>
            <a:pPr>
              <a:buNone/>
            </a:pPr>
            <a:r>
              <a:rPr lang="ru-RU" sz="2000" dirty="0" smtClean="0"/>
              <a:t>Биологические </a:t>
            </a:r>
            <a:r>
              <a:rPr lang="ru-RU" sz="2000" dirty="0"/>
              <a:t>функции белков разнообразны - каталитические, регулирующие, структурные, двигательные, транспортные, защитные и другие.</a:t>
            </a:r>
          </a:p>
        </p:txBody>
      </p:sp>
      <p:pic>
        <p:nvPicPr>
          <p:cNvPr id="30722" name="Picture 2" descr="C:\Documents and Settings\Admin.MICROSOF-7EFD16\Рабочий стол\презент по химии\029348c66b6da65489495a26ab4a825d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182"/>
            <a:ext cx="420223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фото\DSC_0186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21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Исследование: «Обнаружение нитратов в растительных объектах».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4286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/>
              <a:t> Реактивы и оборудование:</a:t>
            </a:r>
            <a:r>
              <a:rPr lang="ru-RU" sz="2400" i="1" dirty="0" smtClean="0"/>
              <a:t> </a:t>
            </a:r>
            <a:r>
              <a:rPr lang="ru-RU" sz="2400" dirty="0" smtClean="0"/>
              <a:t>раствор дифениламина в серной кислоте (0,1 г дифениламина на 10 мл крепкой серной кислоты) в темной склянке, пипетка, ступка с пестиком, предметное стекло, стеклянная палочка, растительные объекты.</a:t>
            </a:r>
          </a:p>
          <a:p>
            <a:pPr>
              <a:buNone/>
            </a:pPr>
            <a:r>
              <a:rPr lang="ru-RU" sz="2400" b="1" dirty="0" smtClean="0"/>
              <a:t>Ход работы:</a:t>
            </a:r>
            <a:endParaRPr lang="ru-RU" sz="2400" dirty="0" smtClean="0"/>
          </a:p>
          <a:p>
            <a:r>
              <a:rPr lang="ru-RU" sz="2400" dirty="0" smtClean="0"/>
              <a:t> Приготовили стандартные растворы по известным значениям ПДК нитрат - ионов в сырых овощах, используя нитрат калия.</a:t>
            </a:r>
          </a:p>
          <a:p>
            <a:r>
              <a:rPr lang="ru-RU" sz="2400" dirty="0" smtClean="0"/>
              <a:t>Кусочек растительного объекта растерли пестиком в ступке.</a:t>
            </a:r>
          </a:p>
          <a:p>
            <a:r>
              <a:rPr lang="ru-RU" sz="2400" dirty="0" smtClean="0"/>
              <a:t> Каплю полученного растительного сока поместили на предметное стекло и добавили в него несколько капель раствора дифениламина.</a:t>
            </a:r>
          </a:p>
          <a:p>
            <a:r>
              <a:rPr lang="ru-RU" sz="2400" dirty="0" smtClean="0"/>
              <a:t> По изменению окраски судили о содержании нитратов: при отсутствии нитратов  сок  не  изменяет  цвет,  при  небольшом  количестве  нитратов появляется светло-голубая окраска, а при большом количестве нитратов -темно-синяя.</a:t>
            </a:r>
          </a:p>
          <a:p>
            <a:r>
              <a:rPr lang="ru-RU" sz="2400" dirty="0" smtClean="0"/>
              <a:t> Сравнили содержание нитратов в сырых и вареных овощах.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.MICROSOF-7EFD16\Рабочий стол\potatoes6_488x336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2927"/>
            <a:ext cx="9144000" cy="6855074"/>
          </a:xfrm>
          <a:prstGeom prst="rect">
            <a:avLst/>
          </a:prstGeom>
          <a:noFill/>
        </p:spPr>
      </p:pic>
      <p:pic>
        <p:nvPicPr>
          <p:cNvPr id="60417" name="Рисунок 14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3309" t="5682"/>
          <a:stretch>
            <a:fillRect/>
          </a:stretch>
        </p:blipFill>
        <p:spPr bwMode="auto">
          <a:xfrm>
            <a:off x="2000232" y="2052640"/>
            <a:ext cx="5075542" cy="480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264320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Вывод:</a:t>
            </a:r>
          </a:p>
          <a:p>
            <a:r>
              <a:rPr lang="ru-RU" sz="2400" dirty="0" smtClean="0"/>
              <a:t>    нитратов больше содержится в тех продуктах, которые были куплены на рынке;</a:t>
            </a:r>
          </a:p>
          <a:p>
            <a:r>
              <a:rPr lang="ru-RU" sz="2400" dirty="0" smtClean="0"/>
              <a:t>    в вареных продуктах количество нитратов значительно меньше, чем в сырых.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F:\презент по химии\1253940214_zhiry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64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4143404" cy="101122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Вывод: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Наши исследования показали, что пища современного человека не сбалансирована, содержит большое количество искусственных примесей, наиболее распространенными из которых являются нитраты и тяжелые металлы, отрицательно влияющие на здоровье человека. </a:t>
            </a:r>
          </a:p>
          <a:p>
            <a:r>
              <a:rPr lang="ru-RU" sz="2000" dirty="0" smtClean="0"/>
              <a:t>Чтобы сохранить здоровье в современном мире питание человека должно быть умеренным по количеству и калорийности, но по составу разнообразным и полноценным.  </a:t>
            </a:r>
          </a:p>
          <a:p>
            <a:r>
              <a:rPr lang="ru-RU" sz="2000" dirty="0" smtClean="0"/>
              <a:t> Употреблять пищу, состоящую на 15-20% из белков, на 20-30% -из жиров, одна треть которых должна быть твердыми или животного происхождения, а оставшиеся 50-55%  должны приходиться на углеводы, содержащиеся в овощах, злаках, орехах, в свежих и сушеных фруктах.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презент по химии\1253940214_zhiry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64"/>
          <a:stretch>
            <a:fillRect/>
          </a:stretch>
        </p:blipFill>
        <p:spPr bwMode="auto">
          <a:xfrm>
            <a:off x="0" y="0"/>
            <a:ext cx="9144000" cy="70008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10 принципов разумного питания ВОЗ: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635798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  Соблюдайте     энергетический     баланс     между     расходуемыми     и потребляемыми порциями во время каждого приема пищи.</a:t>
            </a:r>
          </a:p>
          <a:p>
            <a:r>
              <a:rPr lang="ru-RU" sz="2000" dirty="0" smtClean="0"/>
              <a:t>  Хлеб, каши, макаронные изделия, картофель ешьте несколько раз в день, небольшими порциями во время каждого приема пищи.</a:t>
            </a:r>
          </a:p>
          <a:p>
            <a:r>
              <a:rPr lang="ru-RU" sz="2000" dirty="0" smtClean="0"/>
              <a:t>   Употребляйте в пищу ежедневно не менее 500г свежих овощей и фруктов.</a:t>
            </a:r>
          </a:p>
          <a:p>
            <a:r>
              <a:rPr lang="ru-RU" sz="2000" dirty="0" smtClean="0"/>
              <a:t>   Ежедневно включайте в рацион молоко или кисломолочные продукты.</a:t>
            </a:r>
          </a:p>
          <a:p>
            <a:r>
              <a:rPr lang="ru-RU" sz="2000" dirty="0" smtClean="0"/>
              <a:t>   Заменяйте мясо и мясные продукты с высоким содержанием жира на блюда из бобовых, рыбу, нежирные сорта мяса и птицы.</a:t>
            </a:r>
          </a:p>
          <a:p>
            <a:r>
              <a:rPr lang="ru-RU" sz="2000" dirty="0" smtClean="0"/>
              <a:t>   При  приготовлении  пищи  заменяйте  насыщенные  жиры  животного происхождения на растительные масла и лёгкие маргарины.</a:t>
            </a:r>
          </a:p>
          <a:p>
            <a:r>
              <a:rPr lang="ru-RU" sz="2000" dirty="0" smtClean="0"/>
              <a:t>   Ограничьте потребление «пустых» калорий в виде сахара, сластей и сахаросодержащих газированных напитков.</a:t>
            </a:r>
          </a:p>
          <a:p>
            <a:r>
              <a:rPr lang="ru-RU" sz="2000" dirty="0" smtClean="0"/>
              <a:t>   Избегайте излишнего потребления соли. Общее её количество не должно превышать 6г в день.</a:t>
            </a:r>
          </a:p>
          <a:p>
            <a:r>
              <a:rPr lang="ru-RU" sz="2000" dirty="0" smtClean="0"/>
              <a:t>   Не употребляйте алкоголя.</a:t>
            </a:r>
          </a:p>
          <a:p>
            <a:r>
              <a:rPr lang="ru-RU" sz="2000" dirty="0" smtClean="0"/>
              <a:t>  Отдавайте   предпочтение   варёным   или   запеченным   кушаньям,   без добавления жиров и соли.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презент по химии\1253940214_zhiry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10764"/>
          <a:stretch>
            <a:fillRect/>
          </a:stretch>
        </p:blipFill>
        <p:spPr bwMode="auto">
          <a:xfrm>
            <a:off x="0" y="0"/>
            <a:ext cx="9144000" cy="70008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75787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Источники: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554357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Большая энциклопедия Кирилла и </a:t>
            </a:r>
            <a:r>
              <a:rPr lang="ru-RU" sz="2000" dirty="0" err="1" smtClean="0"/>
              <a:t>Мефодия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Грузиков Е.В. «Пища - это концерт белков с оркестром...» Химия. Приложение к газете «Первое сентября», №20, 1997г.</a:t>
            </a:r>
          </a:p>
          <a:p>
            <a:r>
              <a:rPr lang="ru-RU" sz="2000" dirty="0" smtClean="0"/>
              <a:t>Дружинина А.Здоровое питание. - М: АСТ - </a:t>
            </a:r>
            <a:r>
              <a:rPr lang="ru-RU" sz="2000" dirty="0" err="1" smtClean="0"/>
              <a:t>Прес</a:t>
            </a:r>
            <a:r>
              <a:rPr lang="ru-RU" sz="2000" dirty="0" smtClean="0"/>
              <a:t> книга, 2004г.</a:t>
            </a:r>
          </a:p>
          <a:p>
            <a:r>
              <a:rPr lang="ru-RU" sz="2000" dirty="0" smtClean="0"/>
              <a:t>Ермолаев М.В. «Биологическая химия» М.: «Медицина», 1974г.</a:t>
            </a:r>
          </a:p>
          <a:p>
            <a:r>
              <a:rPr lang="ru-RU" sz="2000" dirty="0" smtClean="0"/>
              <a:t>Макаров К.А. «Химия и здоровье» М., «Просвещение». 1995г.</a:t>
            </a:r>
          </a:p>
          <a:p>
            <a:r>
              <a:rPr lang="ru-RU" sz="2000" dirty="0" smtClean="0"/>
              <a:t>Макаров К.А. «Химия и медицина» М., «Просвещение» 1973г.</a:t>
            </a:r>
          </a:p>
          <a:p>
            <a:r>
              <a:rPr lang="ru-RU" sz="2000" dirty="0" err="1" smtClean="0"/>
              <a:t>Назаренко</a:t>
            </a:r>
            <a:r>
              <a:rPr lang="ru-RU" sz="2000" dirty="0" smtClean="0"/>
              <a:t> В.М. «Что нужно знать о продуктах, которые мы употребляем в пищу» «Химия в школе» №5 1997г.</a:t>
            </a:r>
          </a:p>
          <a:p>
            <a:r>
              <a:rPr lang="ru-RU" sz="2000" dirty="0" smtClean="0"/>
              <a:t>Ю.Николаев Л. А. «Химия и жизнь» М., «Просвещение» 1973г.</a:t>
            </a:r>
          </a:p>
          <a:p>
            <a:r>
              <a:rPr lang="ru-RU" sz="2000" dirty="0" err="1" smtClean="0"/>
              <a:t>Скурихин</a:t>
            </a:r>
            <a:r>
              <a:rPr lang="ru-RU" sz="2000" dirty="0" smtClean="0"/>
              <a:t> И.М., Нечаев А.П. «Всё о пище с точки зрения химика». М.: «Высшая школа» 1991г.</a:t>
            </a:r>
          </a:p>
          <a:p>
            <a:r>
              <a:rPr lang="ru-RU" sz="2000" dirty="0" err="1" smtClean="0"/>
              <a:t>Шерстобоева</a:t>
            </a:r>
            <a:r>
              <a:rPr lang="ru-RU" sz="2000" dirty="0" smtClean="0"/>
              <a:t> О.Б. «Мир металлов глазами химика, физика и биолога» «Химия в школе» №2 2004г.</a:t>
            </a:r>
          </a:p>
          <a:p>
            <a:r>
              <a:rPr lang="ru-RU" sz="2000" dirty="0" smtClean="0"/>
              <a:t>Шульгин Г.Б. «Эта увлекательная химия» М. «Химия», 1984г.</a:t>
            </a:r>
          </a:p>
          <a:p>
            <a:r>
              <a:rPr lang="ru-RU" sz="2000" dirty="0" smtClean="0"/>
              <a:t>http://www.calorizator.ru/addon</a:t>
            </a:r>
          </a:p>
          <a:p>
            <a:r>
              <a:rPr lang="ru-RU" sz="2000" dirty="0" smtClean="0"/>
              <a:t>http://company-foliant.ru/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.MICROSOF-7EFD16\Рабочий стол\презент по химии\029348c66b6da65489495a26ab4a825d_big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24449" y="0"/>
            <a:ext cx="91684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5824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Какова же степень усвоения белков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организмом человека?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Яйца – около 100%</a:t>
            </a:r>
          </a:p>
          <a:p>
            <a:r>
              <a:rPr lang="ru-RU" sz="2000" dirty="0" smtClean="0"/>
              <a:t>Молоко – 96%</a:t>
            </a:r>
          </a:p>
          <a:p>
            <a:r>
              <a:rPr lang="ru-RU" sz="2000" dirty="0" smtClean="0"/>
              <a:t>Мясо и рыба – 93 - 95 %</a:t>
            </a:r>
          </a:p>
          <a:p>
            <a:r>
              <a:rPr lang="ru-RU" sz="2000" dirty="0" smtClean="0"/>
              <a:t>Овощи – 80 %</a:t>
            </a:r>
          </a:p>
          <a:p>
            <a:r>
              <a:rPr lang="ru-RU" sz="2000" dirty="0" smtClean="0"/>
              <a:t>Бобовые -  70 %</a:t>
            </a:r>
          </a:p>
          <a:p>
            <a:r>
              <a:rPr lang="ru-RU" sz="2000" dirty="0" smtClean="0"/>
              <a:t>Хлеб – 62 – 86 %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29697" name="Picture 1" descr="C:\Documents and Settings\Admin.MICROSOF-7EFD16\Рабочий стол\презент по химии\molochnaya_prod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2627199" cy="2500329"/>
          </a:xfrm>
          <a:prstGeom prst="rect">
            <a:avLst/>
          </a:prstGeom>
          <a:noFill/>
        </p:spPr>
      </p:pic>
      <p:pic>
        <p:nvPicPr>
          <p:cNvPr id="29698" name="Picture 2" descr="C:\Documents and Settings\Admin.MICROSOF-7EFD16\Рабочий стол\презент по химии\1249319791_bxp159791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14488"/>
            <a:ext cx="2452688" cy="2452688"/>
          </a:xfrm>
          <a:prstGeom prst="rect">
            <a:avLst/>
          </a:prstGeom>
          <a:noFill/>
        </p:spPr>
      </p:pic>
      <p:pic>
        <p:nvPicPr>
          <p:cNvPr id="29701" name="Picture 5" descr="C:\Documents and Settings\Admin.MICROSOF-7EFD16\Рабочий стол\73988971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429000"/>
            <a:ext cx="3157419" cy="2095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Admin.MICROSOF-7EFD16\Рабочий стол\презент по химии\01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25754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Жиры</a:t>
            </a:r>
            <a:r>
              <a:rPr lang="ru-RU" sz="3200" b="1" dirty="0">
                <a:solidFill>
                  <a:srgbClr val="00B050"/>
                </a:solidFill>
                <a:latin typeface="+mj-lt"/>
              </a:rPr>
              <a:t> </a:t>
            </a:r>
            <a:endParaRPr lang="ru-RU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3857652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Главной составной частью всех жиров являются </a:t>
            </a:r>
            <a:r>
              <a:rPr lang="ru-RU" sz="2000" dirty="0" err="1"/>
              <a:t>триглицериды</a:t>
            </a:r>
            <a:r>
              <a:rPr lang="ru-RU" sz="2000" dirty="0"/>
              <a:t> — сложные эфиры трёхатомного спирта глицерина и карбоновых кислот, имеющих в углеводном радикале до 24 атомов углерода.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Однако </a:t>
            </a:r>
            <a:r>
              <a:rPr lang="ru-RU" sz="2000" dirty="0"/>
              <a:t>в любом природном жире есть и другие компоненты.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Важнейшими </a:t>
            </a:r>
            <a:r>
              <a:rPr lang="ru-RU" sz="2000" dirty="0"/>
              <a:t>из них являются </a:t>
            </a:r>
            <a:r>
              <a:rPr lang="ru-RU" sz="2000" dirty="0" err="1"/>
              <a:t>фосфатиды</a:t>
            </a:r>
            <a:r>
              <a:rPr lang="ru-RU" sz="2000" dirty="0"/>
              <a:t>, стерины, витамины, пигменты и носители запаха.</a:t>
            </a:r>
          </a:p>
          <a:p>
            <a:endParaRPr lang="ru-RU" sz="2000" dirty="0"/>
          </a:p>
        </p:txBody>
      </p:sp>
      <p:pic>
        <p:nvPicPr>
          <p:cNvPr id="28673" name="Picture 1" descr="C:\Documents and Settings\Admin.MICROSOF-7EFD16\Рабочий стол\презент по химии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94886">
            <a:off x="3877371" y="2003776"/>
            <a:ext cx="4635504" cy="3476628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:\Documents and Settings\Admin.MICROSOF-7EFD16\Рабочий стол\презент по химии\01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501122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В суточном в рационе пищи жиров должно содержатся не менее </a:t>
            </a:r>
            <a:r>
              <a:rPr lang="ru-RU" sz="2000" b="1" dirty="0"/>
              <a:t>45-50 </a:t>
            </a:r>
            <a:r>
              <a:rPr lang="ru-RU" sz="2000" dirty="0" smtClean="0"/>
              <a:t>г.</a:t>
            </a:r>
          </a:p>
          <a:p>
            <a:r>
              <a:rPr lang="ru-RU" sz="2000" dirty="0" smtClean="0"/>
              <a:t>Длительное </a:t>
            </a:r>
            <a:r>
              <a:rPr lang="ru-RU" sz="2000" dirty="0"/>
              <a:t>ограничение жиров в питании может </a:t>
            </a:r>
            <a:r>
              <a:rPr lang="ru-RU" sz="2000" dirty="0" smtClean="0"/>
              <a:t>привести </a:t>
            </a:r>
            <a:r>
              <a:rPr lang="ru-RU" sz="2000" dirty="0"/>
              <a:t>к отклонениям физиологическом состоянии человека: нарушается деятельность центральной нервной системы, снижается иммунитет, сокращается продолжительность жизни.</a:t>
            </a:r>
          </a:p>
          <a:p>
            <a:r>
              <a:rPr lang="ru-RU" sz="2000" dirty="0" smtClean="0"/>
              <a:t> Избыточное </a:t>
            </a:r>
            <a:r>
              <a:rPr lang="ru-RU" sz="2000" dirty="0"/>
              <a:t>потребление </a:t>
            </a:r>
            <a:r>
              <a:rPr lang="ru-RU" sz="2000" dirty="0" smtClean="0"/>
              <a:t>жиров  </a:t>
            </a:r>
            <a:r>
              <a:rPr lang="ru-RU" sz="2000" dirty="0"/>
              <a:t>приводит к ожирению, сердечно - сосудистым заболеваниям.</a:t>
            </a:r>
          </a:p>
          <a:p>
            <a:endParaRPr lang="ru-RU" sz="2000" dirty="0"/>
          </a:p>
        </p:txBody>
      </p:sp>
      <p:pic>
        <p:nvPicPr>
          <p:cNvPr id="27650" name="Picture 2" descr="C:\Documents and Settings\Admin.MICROSOF-7EFD16\Рабочий стол\презент по химии\44187af93d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57628"/>
            <a:ext cx="4953000" cy="264795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Documents and Settings\Admin.MICROSOF-7EFD16\Рабочий стол\1240421327_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Углеводы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/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6626" name="Picture 2" descr="C:\Documents and Settings\Admin.MICROSOF-7EFD16\Рабочий стол\презент по химии\hleb00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309934" cy="2912742"/>
          </a:xfrm>
          <a:prstGeom prst="rect">
            <a:avLst/>
          </a:prstGeom>
          <a:noFill/>
        </p:spPr>
      </p:pic>
      <p:pic>
        <p:nvPicPr>
          <p:cNvPr id="26629" name="Picture 5" descr="C:\Documents and Settings\Admin.MICROSOF-7EFD16\Рабочий стол\ee8acc6d26ef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714744" y="2071678"/>
            <a:ext cx="2322513" cy="2925763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26630" name="Picture 6" descr="C:\Documents and Settings\Admin.MICROSOF-7EFD16\Рабочий стол\1240421327_1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500694" y="3786190"/>
            <a:ext cx="3497638" cy="276702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214842" cy="5257800"/>
          </a:xfrm>
        </p:spPr>
        <p:txBody>
          <a:bodyPr>
            <a:normAutofit/>
          </a:bodyPr>
          <a:lstStyle/>
          <a:p>
            <a:r>
              <a:rPr lang="ru-RU" sz="2000" dirty="0"/>
              <a:t>Углеводы - первичные продукты фотосинтеза и основные исходные продукты биосинтеза других веществ в </a:t>
            </a:r>
            <a:r>
              <a:rPr lang="ru-RU" sz="2000" dirty="0" smtClean="0"/>
              <a:t>растениях. Составляют </a:t>
            </a:r>
            <a:r>
              <a:rPr lang="ru-RU" sz="2000" dirty="0"/>
              <a:t>существенную часть пищевого рациона человека и многих животных. </a:t>
            </a:r>
            <a:endParaRPr lang="ru-RU" sz="2000" dirty="0" smtClean="0"/>
          </a:p>
          <a:p>
            <a:r>
              <a:rPr lang="ru-RU" sz="2000" dirty="0" smtClean="0"/>
              <a:t>Подвергаясь </a:t>
            </a:r>
            <a:r>
              <a:rPr lang="ru-RU" sz="2000" dirty="0"/>
              <a:t>окислительным превращениям, обеспечивают все живые клетки энергией (глюкоза и ее запасные формы - крахмал, гликоген). Входят в состав клеточных оболочек и других структур, участвуют в защитных реакциях организма (иммунитет).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Documents and Settings\Admin.MICROSOF-7EFD16\Рабочий стол\1240421327_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Примерное содержание компонентов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в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100 г продукта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1214628"/>
          <a:ext cx="7000926" cy="557555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61708"/>
                <a:gridCol w="1298559"/>
                <a:gridCol w="1355017"/>
                <a:gridCol w="1185642"/>
              </a:tblGrid>
              <a:tr h="195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Продукт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Белки (г)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Жиры (г)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Углеводы (г)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Отварная курица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25,2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Жареная курица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26,3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Яйцо всмятку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12,8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11,6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Яйцо глазунья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12,9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20,9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Треска жаренная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Судак отварной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Баранина 1 категории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16,3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Говядина 1 категории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Мороженое «сливочное»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19,8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Мороженое «молочное»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3,5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21,3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Сливочное масло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82,5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0,8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Топленое масло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98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0,6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Кефир жирный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3,2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Ряженка 6 % ж.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4,1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Молоко сгущенное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Сметана 20 %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3,2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Творог нежирный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1,8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Картофель жаренный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23,4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Капуста тушеная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3,3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9,6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Лук жаренный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15,1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28,3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Хлеб ржаной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35,3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.MICROSOF-7EFD16\Рабочий стол\Новая папка\0_dac0_299b2337_L.jpe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Витамины 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/>
            </a:r>
            <a:br>
              <a:rPr lang="ru-RU" sz="3600" dirty="0">
                <a:solidFill>
                  <a:schemeClr val="accent3">
                    <a:lumMod val="75000"/>
                  </a:schemeClr>
                </a:solidFill>
                <a:latin typeface="+mj-lt"/>
              </a:rPr>
            </a:br>
            <a:endParaRPr lang="ru-RU" sz="36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357718" cy="5043510"/>
          </a:xfrm>
        </p:spPr>
        <p:txBody>
          <a:bodyPr>
            <a:normAutofit/>
          </a:bodyPr>
          <a:lstStyle/>
          <a:p>
            <a:r>
              <a:rPr lang="ru-RU" sz="2000" dirty="0"/>
              <a:t>Витамины - низкомолекулярные органические соединения различной химической природы, катализаторы, </a:t>
            </a:r>
            <a:r>
              <a:rPr lang="ru-RU" sz="2000" dirty="0" err="1"/>
              <a:t>биорегуляторы</a:t>
            </a:r>
            <a:r>
              <a:rPr lang="ru-RU" sz="2000" dirty="0"/>
              <a:t> процессов, протекающих в живом организме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Г</a:t>
            </a:r>
            <a:r>
              <a:rPr lang="ru-RU" sz="2000" dirty="0" smtClean="0"/>
              <a:t>иповитаминоз  - болезни </a:t>
            </a:r>
            <a:r>
              <a:rPr lang="ru-RU" sz="2000" dirty="0"/>
              <a:t>в результате длительного </a:t>
            </a:r>
            <a:r>
              <a:rPr lang="ru-RU" sz="2000" dirty="0" smtClean="0"/>
              <a:t>недостатка витаминов.</a:t>
            </a:r>
          </a:p>
          <a:p>
            <a:r>
              <a:rPr lang="ru-RU" sz="2000" dirty="0" smtClean="0"/>
              <a:t> Авитаминоз  - болезни </a:t>
            </a:r>
            <a:r>
              <a:rPr lang="ru-RU" sz="2000" dirty="0"/>
              <a:t>в результате отсутствия </a:t>
            </a:r>
            <a:r>
              <a:rPr lang="ru-RU" sz="2000" dirty="0" smtClean="0"/>
              <a:t>витаминов. </a:t>
            </a:r>
          </a:p>
          <a:p>
            <a:r>
              <a:rPr lang="ru-RU" sz="2000" dirty="0" smtClean="0"/>
              <a:t>Гипервитаминоз – болезни , вызванные большим приемом витаминов, значительно превышающими нормы.</a:t>
            </a:r>
            <a:endParaRPr lang="ru-RU" sz="2000" dirty="0"/>
          </a:p>
        </p:txBody>
      </p:sp>
      <p:pic>
        <p:nvPicPr>
          <p:cNvPr id="24579" name="Picture 3" descr="C:\Documents and Settings\Admin.MICROSOF-7EFD16\Рабочий стол\презент по химии\1251793179_1248160603_vita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310066" cy="431006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2844</Words>
  <Application>Microsoft Office PowerPoint</Application>
  <PresentationFormat>Экран (4:3)</PresentationFormat>
  <Paragraphs>510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Пища  современного человека</vt:lpstr>
      <vt:lpstr>Слайд 2</vt:lpstr>
      <vt:lpstr> БЕЛКИ </vt:lpstr>
      <vt:lpstr>Какова же степень усвоения белков  организмом человека?</vt:lpstr>
      <vt:lpstr>Жиры </vt:lpstr>
      <vt:lpstr>Слайд 6</vt:lpstr>
      <vt:lpstr> Углеводы  </vt:lpstr>
      <vt:lpstr>Примерное содержание компонентов  в 100 г продукта:</vt:lpstr>
      <vt:lpstr>  Витамины  </vt:lpstr>
      <vt:lpstr>Какова потребность человека в витаминах?</vt:lpstr>
      <vt:lpstr> Минеральные вещества  </vt:lpstr>
      <vt:lpstr>Слайд 12</vt:lpstr>
      <vt:lpstr>Минеральный состав продуктов питания (мг) на 100 гр. </vt:lpstr>
      <vt:lpstr>Химическая  карта организма человека</vt:lpstr>
      <vt:lpstr>Слайд 15</vt:lpstr>
      <vt:lpstr>Слайд 16</vt:lpstr>
      <vt:lpstr>Токсическое воздействие кадмия  на организм человека</vt:lpstr>
      <vt:lpstr>Слайд 18</vt:lpstr>
      <vt:lpstr>Слайд 19</vt:lpstr>
      <vt:lpstr>Заболевания, возникающие в результате употребления калорийной пищи:</vt:lpstr>
      <vt:lpstr>Слайд 21</vt:lpstr>
      <vt:lpstr>Пищевые добавки</vt:lpstr>
      <vt:lpstr> Известны коды добавок, которым по воздействию на организм человека можно дать следующие характеристики: </vt:lpstr>
      <vt:lpstr>Рекомендации специалистов  при покупке товаров</vt:lpstr>
      <vt:lpstr>ГМО - Генетически модифицированный организм</vt:lpstr>
      <vt:lpstr>Слайд 26</vt:lpstr>
      <vt:lpstr>Социологический опрос  «Самый распространенный продукт питания» (проведен среди учащихся 9-11 классов)</vt:lpstr>
      <vt:lpstr>Слайд 28</vt:lpstr>
      <vt:lpstr>Слайд 29</vt:lpstr>
      <vt:lpstr> Исследование: «Обнаружение нитратов в растительных объектах». </vt:lpstr>
      <vt:lpstr>Слайд 31</vt:lpstr>
      <vt:lpstr>Вывод:</vt:lpstr>
      <vt:lpstr> 10 принципов разумного питания ВОЗ:</vt:lpstr>
      <vt:lpstr>Источники: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Пища  современного человека</dc:title>
  <dc:creator>Admin</dc:creator>
  <cp:lastModifiedBy>Larisa</cp:lastModifiedBy>
  <cp:revision>54</cp:revision>
  <dcterms:created xsi:type="dcterms:W3CDTF">2009-12-11T17:14:21Z</dcterms:created>
  <dcterms:modified xsi:type="dcterms:W3CDTF">2013-03-10T04:31:02Z</dcterms:modified>
</cp:coreProperties>
</file>